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5" r:id="rId3"/>
    <p:sldId id="257" r:id="rId4"/>
    <p:sldId id="258" r:id="rId5"/>
    <p:sldId id="259" r:id="rId6"/>
    <p:sldId id="271" r:id="rId7"/>
    <p:sldId id="260" r:id="rId8"/>
    <p:sldId id="272" r:id="rId9"/>
    <p:sldId id="286" r:id="rId10"/>
    <p:sldId id="263" r:id="rId11"/>
    <p:sldId id="264" r:id="rId12"/>
    <p:sldId id="283" r:id="rId13"/>
    <p:sldId id="267" r:id="rId14"/>
    <p:sldId id="284" r:id="rId15"/>
    <p:sldId id="266" r:id="rId16"/>
    <p:sldId id="285" r:id="rId17"/>
    <p:sldId id="273" r:id="rId18"/>
    <p:sldId id="268" r:id="rId19"/>
    <p:sldId id="270" r:id="rId20"/>
    <p:sldId id="269" r:id="rId21"/>
    <p:sldId id="287" r:id="rId22"/>
    <p:sldId id="274" r:id="rId23"/>
    <p:sldId id="275" r:id="rId24"/>
    <p:sldId id="288" r:id="rId25"/>
    <p:sldId id="276" r:id="rId26"/>
    <p:sldId id="289" r:id="rId27"/>
    <p:sldId id="278" r:id="rId28"/>
    <p:sldId id="290" r:id="rId29"/>
    <p:sldId id="279" r:id="rId30"/>
    <p:sldId id="280" r:id="rId31"/>
    <p:sldId id="281" r:id="rId32"/>
    <p:sldId id="282" r:id="rId3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5" d="100"/>
          <a:sy n="95" d="100"/>
        </p:scale>
        <p:origin x="1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6C235A-B338-4A48-B84E-D1E1A9D8473C}" type="datetime1">
              <a:rPr lang="es-ES" smtClean="0"/>
              <a:t>18/04/2023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507CFE-5866-4B40-8953-42375E9B5D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34DC26-BCB1-4DA7-9430-4338DBC3494F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F3874D-A20A-4B3E-9C12-F524953D5B76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CF3874D-A20A-4B3E-9C12-F524953D5B7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96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24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036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280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401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21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3874D-A20A-4B3E-9C12-F524953D5B7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93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777464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 rtlCol="0"/>
          <a:lstStyle/>
          <a:p>
            <a:pPr rtl="0"/>
            <a:fld id="{C9E62D7C-F839-486A-AD2A-9CC15381FF82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15" name="Conector recto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galería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85394-B3A5-4233-B304-C437E13799D5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ángulo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199D615D-FA55-4912-91A7-2D4E5B2C66A7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31" name="Conector recto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A1543-9739-4B68-9FBF-A0FFBA0D10F5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33" name="Conector recto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07788-83C1-475A-819E-EEA23F986175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15" name="Conector recto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1B1E04-4248-4F28-BBD8-4EF594C8D3FE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ítulo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04CDBD-5711-47F5-AF0E-6EABF0841A7D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ítulo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DB5AB4-6DB4-4A11-92F1-820A73EAF61A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sol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93F668-01B7-403C-88EA-71F03AB13C01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481637-0F69-4ABB-94CE-F7EF4EA3C989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4B301B-CDC8-48FA-9F45-7C91A3F5AE69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ítulo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BB60FFC6-FA87-4F37-8B6C-E2F3185B6920}" type="datetime1">
              <a:rPr lang="es-ES" noProof="0" smtClean="0"/>
              <a:t>18/04/2023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Agregue un pie de página aquí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err="1"/>
              <a:t>MaterIALIZE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575164"/>
            <a:ext cx="1729411" cy="977621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s-E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Mariel Rojas</a:t>
            </a:r>
          </a:p>
          <a:p>
            <a:pPr rtl="0"/>
            <a:r>
              <a:rPr lang="es-E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Javier Bolaños</a:t>
            </a:r>
          </a:p>
          <a:p>
            <a:pPr rtl="0"/>
            <a:r>
              <a:rPr lang="es-E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Claudio </a:t>
            </a:r>
            <a:r>
              <a:rPr lang="es-ES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Jimenez</a:t>
            </a:r>
            <a:endParaRPr lang="es-ES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0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3BB33E-7C3E-24FA-700B-971B6A3E7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7" r="21999" b="23212"/>
          <a:stretch/>
        </p:blipFill>
        <p:spPr>
          <a:xfrm>
            <a:off x="7965151" y="1843712"/>
            <a:ext cx="2786586" cy="15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F222A-0050-42E6-8C3E-86E3C36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 rtlCol="0"/>
          <a:lstStyle/>
          <a:p>
            <a:pPr rtl="0"/>
            <a:r>
              <a:rPr lang="es-ES" dirty="0"/>
              <a:t>Tablas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DE2FC0-6A8C-58FD-DB4F-95590D74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52" y="1787696"/>
            <a:ext cx="3316464" cy="209914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6154E2D-69B6-8C41-D814-F16FF0AF1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52" y="4274334"/>
            <a:ext cx="3316464" cy="221333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1EAFAB7-AD22-AD6C-2692-26CE247E9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565" y="1769659"/>
            <a:ext cx="3301126" cy="209914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5FC75AF-55DA-BA2A-2CA9-7C6C57962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274" y="4717739"/>
            <a:ext cx="4213726" cy="8625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69F49C-A23C-D09C-0124-DDDD238E55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2" r="7397"/>
          <a:stretch/>
        </p:blipFill>
        <p:spPr>
          <a:xfrm>
            <a:off x="279520" y="2114171"/>
            <a:ext cx="4309607" cy="43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9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2475" y="100013"/>
            <a:ext cx="9604375" cy="4957762"/>
          </a:xfrm>
        </p:spPr>
        <p:txBody>
          <a:bodyPr rtlCol="0"/>
          <a:lstStyle/>
          <a:p>
            <a:pPr rtl="0"/>
            <a:r>
              <a:rPr lang="es-ES" noProof="1"/>
              <a:t>HELPERS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F31659-D28B-CA5E-15A0-85DB2D78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911" y="647700"/>
            <a:ext cx="9284177" cy="54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A6418-1302-34B1-0C43-A204CC3C79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5975" y="47626"/>
            <a:ext cx="7648575" cy="609599"/>
          </a:xfrm>
        </p:spPr>
        <p:txBody>
          <a:bodyPr>
            <a:normAutofit fontScale="90000"/>
          </a:bodyPr>
          <a:lstStyle/>
          <a:p>
            <a:r>
              <a:rPr lang="es-CR" dirty="0"/>
              <a:t>Helpers para ajustar según tipo de     Pantalla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D67554-7C4E-D8E5-207D-724F6B01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6" y="847725"/>
            <a:ext cx="5067300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3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1C7D32-0E24-E33E-EEC1-D33E5A1C10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8100" y="100013"/>
            <a:ext cx="4765675" cy="1049337"/>
          </a:xfrm>
        </p:spPr>
        <p:txBody>
          <a:bodyPr/>
          <a:lstStyle/>
          <a:p>
            <a:r>
              <a:rPr lang="es-ES" dirty="0" err="1"/>
              <a:t>mEDIA</a:t>
            </a:r>
            <a:r>
              <a:rPr lang="es-ES" dirty="0"/>
              <a:t>(imágenes)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6ADE2E-AEA3-B09C-8EAF-970E6331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63" y="800099"/>
            <a:ext cx="9220674" cy="50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D66A6D-F0FF-2334-45DF-103BB3B79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4" y="511031"/>
            <a:ext cx="9182572" cy="56073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148A7E-BA83-5037-FA72-2E5714BB8126}"/>
              </a:ext>
            </a:extLst>
          </p:cNvPr>
          <p:cNvSpPr txBox="1"/>
          <p:nvPr/>
        </p:nvSpPr>
        <p:spPr>
          <a:xfrm>
            <a:off x="4695825" y="-1"/>
            <a:ext cx="6343886" cy="37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MEDIA(VIDEOS)</a:t>
            </a:r>
            <a:endParaRPr lang="es-CR" b="1" dirty="0"/>
          </a:p>
        </p:txBody>
      </p:sp>
    </p:spTree>
    <p:extLst>
      <p:ext uri="{BB962C8B-B14F-4D97-AF65-F5344CB8AC3E}">
        <p14:creationId xmlns:p14="http://schemas.microsoft.com/office/powerpoint/2010/main" val="74531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FF0D9-468C-1C6D-D41B-D092F2A3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sHADOWS</a:t>
            </a:r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AFF8DB-8E7F-BF7A-9046-771FDCA7F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s-CR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 sombras son efectos visuales que se aplican a elementos en una interfaz de usuario para crear la ilusión de profundidad y realismo. Las sombras pueden utilizarse para destacar elementos, crear jerarquía visual, y agregar un aspecto tridimensional a la interfaz de usuario. </a:t>
            </a:r>
            <a:endParaRPr lang="es-C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4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A68A0E5-A4E9-9C8A-9056-B94E4A03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266700"/>
            <a:ext cx="65436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3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ACBFB6E-3879-C16A-F6E7-258B61D2AC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3812" y="195263"/>
            <a:ext cx="9604375" cy="1049337"/>
          </a:xfrm>
        </p:spPr>
        <p:txBody>
          <a:bodyPr/>
          <a:lstStyle/>
          <a:p>
            <a:r>
              <a:rPr lang="es-ES" dirty="0"/>
              <a:t>                             </a:t>
            </a:r>
            <a:r>
              <a:rPr lang="es-ES" dirty="0" err="1"/>
              <a:t>Navbar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5418E95-D674-1C51-F650-90CD4AA761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93812" y="866776"/>
            <a:ext cx="8983662" cy="5295900"/>
          </a:xfrm>
        </p:spPr>
      </p:pic>
    </p:spTree>
    <p:extLst>
      <p:ext uri="{BB962C8B-B14F-4D97-AF65-F5344CB8AC3E}">
        <p14:creationId xmlns:p14="http://schemas.microsoft.com/office/powerpoint/2010/main" val="413789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636252-71E6-8ACC-56F0-09A82C362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dirty="0" err="1">
                <a:solidFill>
                  <a:srgbClr val="000000"/>
                </a:solidFill>
                <a:latin typeface="Gill Sans MT" panose="020B0502020104020203" pitchFamily="34" charset="0"/>
              </a:rPr>
              <a:t>Badges</a:t>
            </a:r>
            <a:endParaRPr lang="es-CR" sz="1800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Buttons</a:t>
            </a:r>
            <a:endParaRPr lang="es-CR" sz="1800" b="0" i="0" u="none" strike="noStrike" kern="1200" dirty="0"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  <a:p>
            <a:pPr marL="0" fontAlgn="ctr">
              <a:lnSpc>
                <a:spcPct val="130000"/>
              </a:lnSpc>
              <a:spcBef>
                <a:spcPts val="0"/>
              </a:spcBef>
            </a:pPr>
            <a:r>
              <a:rPr lang="es-CR" sz="1800" dirty="0" err="1">
                <a:solidFill>
                  <a:srgbClr val="000000"/>
                </a:solidFill>
                <a:latin typeface="Gill Sans MT" panose="020B0502020104020203" pitchFamily="34" charset="0"/>
              </a:rPr>
              <a:t>Floating</a:t>
            </a:r>
            <a:r>
              <a:rPr lang="es-CR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s-CR" sz="1800" dirty="0" err="1">
                <a:solidFill>
                  <a:srgbClr val="000000"/>
                </a:solidFill>
                <a:latin typeface="Gill Sans MT" panose="020B0502020104020203" pitchFamily="34" charset="0"/>
              </a:rPr>
              <a:t>Action</a:t>
            </a:r>
            <a:r>
              <a:rPr lang="es-CR" sz="1800" dirty="0">
                <a:solidFill>
                  <a:srgbClr val="000000"/>
                </a:solidFill>
                <a:latin typeface="Gill Sans MT" panose="020B0502020104020203" pitchFamily="34" charset="0"/>
              </a:rPr>
              <a:t> </a:t>
            </a:r>
            <a:r>
              <a:rPr lang="es-CR" sz="1800" dirty="0" err="1">
                <a:solidFill>
                  <a:srgbClr val="000000"/>
                </a:solidFill>
                <a:latin typeface="Gill Sans MT" panose="020B0502020104020203" pitchFamily="34" charset="0"/>
              </a:rPr>
              <a:t>Button</a:t>
            </a:r>
            <a:endParaRPr lang="es-CR" sz="1800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Breadcrumbs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Cards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Collections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Footer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Icons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Navbar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Pagination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Preloader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s-C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FB9370-3ACA-A1DD-BA71-9DFBED2F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1687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DD7637-FB7A-4A8E-94F2-61D4CBD8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Lineal</a:t>
            </a:r>
          </a:p>
          <a:p>
            <a:r>
              <a:rPr lang="es-ES" dirty="0"/>
              <a:t>Indeterminado</a:t>
            </a:r>
          </a:p>
          <a:p>
            <a:r>
              <a:rPr lang="es-ES" dirty="0"/>
              <a:t>Circular</a:t>
            </a:r>
          </a:p>
          <a:p>
            <a:r>
              <a:rPr lang="es-ES" dirty="0"/>
              <a:t>Colores intermitentes Circulares </a:t>
            </a:r>
            <a:endParaRPr lang="es-C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352D71-39FF-186C-584F-934D0E2D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Preloader</a:t>
            </a:r>
            <a:r>
              <a:rPr lang="es-ES" dirty="0"/>
              <a:t> - Precargador</a:t>
            </a:r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1E8FE7-AE9C-307D-D156-8ACABD00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566" y="2945329"/>
            <a:ext cx="1056867" cy="5006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7E8D9BF-5A3D-EFB7-3445-29C1464D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69" y="2122987"/>
            <a:ext cx="3696020" cy="2743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AEF137C-23D6-45D1-759E-C8A555BE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956" y="2572676"/>
            <a:ext cx="3728833" cy="28196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12CF40D-6C08-F18C-1889-689650DD0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767" y="3536640"/>
            <a:ext cx="2780338" cy="3330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0C3FDCF-4B6C-003D-08FC-AB57F239C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682" y="4003361"/>
            <a:ext cx="4830201" cy="27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3AEE3D4-2989-8779-6C1A-E6A5BC2EE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s-C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E65026A-21A9-D124-AA91-A5B08D86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  <a:endParaRPr lang="es-CR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4ACF2B01-627A-81BA-A3BF-5EFCA3097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7862"/>
              </p:ext>
            </p:extLst>
          </p:nvPr>
        </p:nvGraphicFramePr>
        <p:xfrm>
          <a:off x="1319917" y="1538912"/>
          <a:ext cx="9094590" cy="44790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89299">
                  <a:extLst>
                    <a:ext uri="{9D8B030D-6E8A-4147-A177-3AD203B41FA5}">
                      <a16:colId xmlns:a16="http://schemas.microsoft.com/office/drawing/2014/main" val="1931071073"/>
                    </a:ext>
                  </a:extLst>
                </a:gridCol>
                <a:gridCol w="2289215">
                  <a:extLst>
                    <a:ext uri="{9D8B030D-6E8A-4147-A177-3AD203B41FA5}">
                      <a16:colId xmlns:a16="http://schemas.microsoft.com/office/drawing/2014/main" val="3482191427"/>
                    </a:ext>
                  </a:extLst>
                </a:gridCol>
                <a:gridCol w="2008426">
                  <a:extLst>
                    <a:ext uri="{9D8B030D-6E8A-4147-A177-3AD203B41FA5}">
                      <a16:colId xmlns:a16="http://schemas.microsoft.com/office/drawing/2014/main" val="2832431645"/>
                    </a:ext>
                  </a:extLst>
                </a:gridCol>
                <a:gridCol w="2223663">
                  <a:extLst>
                    <a:ext uri="{9D8B030D-6E8A-4147-A177-3AD203B41FA5}">
                      <a16:colId xmlns:a16="http://schemas.microsoft.com/office/drawing/2014/main" val="3734085043"/>
                    </a:ext>
                  </a:extLst>
                </a:gridCol>
                <a:gridCol w="1283987">
                  <a:extLst>
                    <a:ext uri="{9D8B030D-6E8A-4147-A177-3AD203B41FA5}">
                      <a16:colId xmlns:a16="http://schemas.microsoft.com/office/drawing/2014/main" val="257660786"/>
                    </a:ext>
                  </a:extLst>
                </a:gridCol>
              </a:tblGrid>
              <a:tr h="544438">
                <a:tc>
                  <a:txBody>
                    <a:bodyPr/>
                    <a:lstStyle/>
                    <a:p>
                      <a:r>
                        <a:rPr lang="es-ES" dirty="0"/>
                        <a:t>CSS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COMPONENTES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JAVASCRIPT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FORMULARIOS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MOBILE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3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Badges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Dropdown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Autocomplete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Navbar</a:t>
                      </a:r>
                      <a:endParaRPr lang="es-C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68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Grid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Buttons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Checkboxes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Toast</a:t>
                      </a:r>
                      <a:endParaRPr lang="es-C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27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Helpers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Breadcrumbs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Modals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Chips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0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Cards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Carousel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Pickers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08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Shadow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Collections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Pushpin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Radio </a:t>
                      </a:r>
                      <a:r>
                        <a:rPr lang="es-CR" sz="1600" dirty="0" err="1"/>
                        <a:t>Buttons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0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Tables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Footer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Scrollspy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Range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36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Transitions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Icons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Tabs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Select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52773"/>
                  </a:ext>
                </a:extLst>
              </a:tr>
              <a:tr h="393811"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Typography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Navbar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Toasts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Switches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18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Pagination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Tooltips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/>
                        <a:t>Text Inputs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215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Preloader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600" dirty="0" err="1"/>
                        <a:t>Waves</a:t>
                      </a:r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653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0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D105F-1C00-1CB6-C431-2CD79F82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656" y="701152"/>
            <a:ext cx="9603275" cy="1049235"/>
          </a:xfrm>
        </p:spPr>
        <p:txBody>
          <a:bodyPr/>
          <a:lstStyle/>
          <a:p>
            <a:r>
              <a:rPr lang="es-CR" dirty="0" err="1"/>
              <a:t>Floating</a:t>
            </a:r>
            <a:r>
              <a:rPr lang="es-CR" dirty="0"/>
              <a:t> </a:t>
            </a:r>
            <a:r>
              <a:rPr lang="es-CR" dirty="0" err="1"/>
              <a:t>Action</a:t>
            </a:r>
            <a:r>
              <a:rPr lang="es-CR" dirty="0"/>
              <a:t> </a:t>
            </a:r>
            <a:r>
              <a:rPr lang="es-CR" dirty="0" err="1"/>
              <a:t>Button</a:t>
            </a:r>
            <a:r>
              <a:rPr lang="es-CR" dirty="0"/>
              <a:t>- Botón Flotante</a:t>
            </a:r>
            <a:br>
              <a:rPr lang="es-CR" b="0" i="0" dirty="0">
                <a:solidFill>
                  <a:srgbClr val="EE6E73"/>
                </a:solidFill>
                <a:effectLst/>
                <a:latin typeface="-apple-system"/>
              </a:rPr>
            </a:br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ECDE84-349E-2FE0-DE11-F2BAAAEE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44" y="1750387"/>
            <a:ext cx="7359471" cy="18894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EB0D9D-CB11-64B8-CB1E-5CBAE535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41" y="3882224"/>
            <a:ext cx="54768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BA9B5-174E-9BBF-72A5-87AA68E2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Resultado: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F0AB50-AA96-C23B-7A22-ABC4AE0C4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628" y="1615215"/>
            <a:ext cx="1490542" cy="43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5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0F5D091-79EE-4A65-9E2D-7297DD2E0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fontAlgn="ctr">
              <a:spcBef>
                <a:spcPts val="0"/>
              </a:spcBef>
            </a:pPr>
            <a:r>
              <a:rPr lang="es-CR" sz="2100" dirty="0" err="1">
                <a:solidFill>
                  <a:srgbClr val="000000"/>
                </a:solidFill>
                <a:latin typeface="Gill Sans MT" panose="020B0502020104020203" pitchFamily="34" charset="0"/>
              </a:rPr>
              <a:t>Dropdown</a:t>
            </a:r>
            <a:endParaRPr lang="es-CR" sz="2100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0" fontAlgn="ctr">
              <a:spcBef>
                <a:spcPts val="0"/>
              </a:spcBef>
            </a:pPr>
            <a:r>
              <a:rPr lang="es-CR" sz="2100" dirty="0">
                <a:solidFill>
                  <a:srgbClr val="000000"/>
                </a:solidFill>
                <a:latin typeface="Gill Sans MT" panose="020B0502020104020203" pitchFamily="34" charset="0"/>
              </a:rPr>
              <a:t>Media</a:t>
            </a:r>
          </a:p>
          <a:p>
            <a:pPr marL="0" fontAlgn="ctr">
              <a:spcBef>
                <a:spcPts val="0"/>
              </a:spcBef>
            </a:pPr>
            <a:r>
              <a:rPr lang="es-CR" sz="2100" dirty="0" err="1">
                <a:solidFill>
                  <a:srgbClr val="000000"/>
                </a:solidFill>
                <a:latin typeface="Gill Sans MT" panose="020B0502020104020203" pitchFamily="34" charset="0"/>
              </a:rPr>
              <a:t>Modals</a:t>
            </a:r>
            <a:endParaRPr lang="es-CR" sz="2100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Carousel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Pushpin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Scrollspy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Tabs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Toasts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Tooltips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Waves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endParaRPr lang="es-C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82F8FA-997B-5152-C9EA-F14D194D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Javascript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122073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0A0E7-C37A-49A9-CA57-E7C6CEBE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carousel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6FF2FE-81E9-814F-2CA0-DD107E2C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04" y="1550378"/>
            <a:ext cx="8160638" cy="18786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E3DFC4-9A97-BD34-3494-A4C18D75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609" y="3586461"/>
            <a:ext cx="5142782" cy="25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9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FC4439-0BB2-62FE-BE96-578A265B5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" r="2978" b="1"/>
          <a:stretch/>
        </p:blipFill>
        <p:spPr>
          <a:xfrm>
            <a:off x="1294363" y="2015732"/>
            <a:ext cx="9603275" cy="345061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609A65-FFBD-AA5E-EB92-98CCC98DB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anchor="t">
            <a:normAutofit/>
          </a:bodyPr>
          <a:lstStyle/>
          <a:p>
            <a:r>
              <a:rPr lang="es-ES" dirty="0"/>
              <a:t>Resultado: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56564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1F5E16-2C25-AFF4-7117-BE98E0995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0" y="2312914"/>
            <a:ext cx="5814190" cy="2761740"/>
          </a:xfrm>
          <a:prstGeom prst="rect">
            <a:avLst/>
          </a:prstGeom>
          <a:noFill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66F5FAB-B6D9-8B6E-C71B-84C99DBA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57" y="2840477"/>
            <a:ext cx="5936050" cy="1706614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902A914-937F-E46B-728A-112CC393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anchor="t">
            <a:normAutofit/>
          </a:bodyPr>
          <a:lstStyle/>
          <a:p>
            <a:r>
              <a:rPr lang="es-ES" dirty="0" err="1"/>
              <a:t>DropDown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3423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64A68-DB1D-1BC2-E6E9-57F5E47F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Resultado: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A05227-4568-EA0A-F076-3F6136D6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43" y="1688393"/>
            <a:ext cx="1481456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8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32A74-52AA-578E-9DD7-B9003B88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828185"/>
            <a:ext cx="9603275" cy="1049235"/>
          </a:xfrm>
        </p:spPr>
        <p:txBody>
          <a:bodyPr/>
          <a:lstStyle/>
          <a:p>
            <a:r>
              <a:rPr lang="es-ES" dirty="0"/>
              <a:t>TABS-</a:t>
            </a:r>
            <a:r>
              <a:rPr lang="es-ES" dirty="0" err="1"/>
              <a:t>pESTAÑAS</a:t>
            </a:r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EAAD1A-7871-20F9-0C4B-6B4DB5DF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97" y="4458559"/>
            <a:ext cx="5991225" cy="13906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DB406C5-7804-C2D0-BBDF-A6A8BD5F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249" y="1704116"/>
            <a:ext cx="7864522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3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AD766-F287-E4A1-41E4-95E6480D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Resultado: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E25730-553A-8B2F-2BD3-DB6B02F1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14" y="3060160"/>
            <a:ext cx="5492972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2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DD76477-7063-E2A3-0257-DBA33511B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fontAlgn="ctr">
              <a:spcBef>
                <a:spcPts val="0"/>
              </a:spcBef>
            </a:pPr>
            <a:r>
              <a:rPr lang="es-CR" dirty="0">
                <a:solidFill>
                  <a:srgbClr val="000000"/>
                </a:solidFill>
                <a:latin typeface="Gill Sans MT" panose="020B0502020104020203" pitchFamily="34" charset="0"/>
              </a:rPr>
              <a:t>Autocomplete</a:t>
            </a: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Checkboxes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Chips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Pickers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Radio </a:t>
            </a: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Buttons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Range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Select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Switches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20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Text Inputs</a:t>
            </a:r>
            <a:endParaRPr lang="es-CR" sz="2400" b="0" i="0" u="none" strike="noStrike" dirty="0">
              <a:effectLst/>
              <a:latin typeface="Arial" panose="020B0604020202020204" pitchFamily="34" charset="0"/>
            </a:endParaRPr>
          </a:p>
          <a:p>
            <a:endParaRPr lang="es-C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D741BF-BAAF-01E4-684F-4216FC6A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Forms</a:t>
            </a:r>
            <a:r>
              <a:rPr lang="es-ES" dirty="0"/>
              <a:t>-Formularios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79481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rtlCol="0">
            <a:normAutofit/>
          </a:bodyPr>
          <a:lstStyle/>
          <a:p>
            <a:r>
              <a:rPr lang="es-CR" dirty="0"/>
              <a:t>¿Qué es </a:t>
            </a:r>
            <a:r>
              <a:rPr lang="es-CR" dirty="0" err="1"/>
              <a:t>Materialize</a:t>
            </a:r>
            <a:r>
              <a:rPr lang="es-CR" dirty="0"/>
              <a:t>?</a:t>
            </a:r>
            <a:br>
              <a:rPr lang="es-CR" dirty="0"/>
            </a:br>
            <a:endParaRPr lang="es-ES" dirty="0"/>
          </a:p>
        </p:txBody>
      </p:sp>
      <p:pic>
        <p:nvPicPr>
          <p:cNvPr id="4" name="Gráfico 3" descr="Icono de bombilla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lvl="0" indent="0" rtl="0">
              <a:buNone/>
            </a:pPr>
            <a:r>
              <a:rPr lang="es-C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Materialize</a:t>
            </a:r>
            <a:r>
              <a:rPr lang="es-C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un Framework de diseño de interfaz de usuario (UI) y de desarrollo </a:t>
            </a:r>
            <a:r>
              <a:rPr lang="es-C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r>
              <a:rPr lang="es-C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basado en CSS, JavaScript y HTML. Se utiliza para crear sitios web y aplicaciones web con un diseño moderno y receptivo. </a:t>
            </a:r>
            <a:endParaRPr lang="es-ES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8E4885-B802-2C3A-AC80-8E16CBC70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162" y="2920945"/>
            <a:ext cx="4005419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1F026A-75D9-9C07-0936-6780DBCFF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847" y="1630950"/>
            <a:ext cx="3714899" cy="435892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A643049-F4F9-E85F-4EA7-F863C964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</a:t>
            </a:r>
            <a:r>
              <a:rPr lang="es-CR" dirty="0" err="1"/>
              <a:t>witches</a:t>
            </a:r>
            <a:br>
              <a:rPr lang="es-CR" b="0" i="0" dirty="0">
                <a:solidFill>
                  <a:srgbClr val="EE6E73"/>
                </a:solidFill>
                <a:effectLst/>
                <a:latin typeface="-apple-system"/>
              </a:rPr>
            </a:br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33DB66-F5F1-3CD6-C0D6-0F17322A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164" y="3016128"/>
            <a:ext cx="2471743" cy="14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4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CA3F9E-1419-747F-ED20-D4B67986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Mobile</a:t>
            </a:r>
            <a:endParaRPr lang="es-CR" dirty="0"/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6AE72F13-45D6-A2A7-26E9-8DD2BD9E4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04626"/>
              </p:ext>
            </p:extLst>
          </p:nvPr>
        </p:nvGraphicFramePr>
        <p:xfrm>
          <a:off x="1522591" y="1539016"/>
          <a:ext cx="8128000" cy="456357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484815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03742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Navbar</a:t>
                      </a:r>
                      <a:r>
                        <a:rPr lang="es-ES" dirty="0"/>
                        <a:t> - Barra de navegación </a:t>
                      </a:r>
                    </a:p>
                    <a:p>
                      <a:pPr algn="ctr"/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Toast</a:t>
                      </a:r>
                      <a:endParaRPr lang="es-CR" dirty="0"/>
                    </a:p>
                    <a:p>
                      <a:pPr algn="ctr"/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207628"/>
                  </a:ext>
                </a:extLst>
              </a:tr>
              <a:tr h="3923495">
                <a:tc>
                  <a:txBody>
                    <a:bodyPr/>
                    <a:lstStyle/>
                    <a:p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57550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54636CC3-F847-7FB7-1340-1DB44E18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09" y="2353586"/>
            <a:ext cx="2211606" cy="35476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5E819A-985D-82FF-1E6A-FEB6A57B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98" y="2227979"/>
            <a:ext cx="2101222" cy="36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88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8B477BB-81CB-D79C-5756-EE4E82940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anchor="b">
            <a:normAutofit/>
          </a:bodyPr>
          <a:lstStyle/>
          <a:p>
            <a:r>
              <a:rPr lang="es-ES" dirty="0"/>
              <a:t>Gracias por su atención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9695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EDCE594-1160-9904-BA9A-549F8F8FC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17" y="2161853"/>
            <a:ext cx="3448595" cy="3448595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 rtlCol="0">
            <a:normAutofit/>
          </a:bodyPr>
          <a:lstStyle/>
          <a:p>
            <a:pPr lvl="0" rtl="0">
              <a:lnSpc>
                <a:spcPct val="110000"/>
              </a:lnSpc>
            </a:pPr>
            <a:r>
              <a:rPr lang="es-CR" sz="1300"/>
              <a:t>Diseño receptivo incorporado.</a:t>
            </a:r>
          </a:p>
          <a:p>
            <a:pPr lvl="0" rtl="0">
              <a:lnSpc>
                <a:spcPct val="110000"/>
              </a:lnSpc>
            </a:pPr>
            <a:r>
              <a:rPr lang="es-CR" sz="1300"/>
              <a:t>CSS estándar con una huella mínima.</a:t>
            </a:r>
          </a:p>
          <a:p>
            <a:pPr lvl="0" rtl="0">
              <a:lnSpc>
                <a:spcPct val="110000"/>
              </a:lnSpc>
            </a:pPr>
            <a:r>
              <a:rPr lang="es-CR" sz="1300"/>
              <a:t>Nuevas versiones de controles de interfaz de usuario comunes, como botones, casillas de verificación y campos de texto adaptados para seguir los conceptos de Material </a:t>
            </a:r>
            <a:r>
              <a:rPr lang="es-CR" sz="1300" err="1"/>
              <a:t>Design</a:t>
            </a:r>
            <a:r>
              <a:rPr lang="es-CR" sz="1300"/>
              <a:t>.</a:t>
            </a:r>
          </a:p>
          <a:p>
            <a:pPr lvl="0" rtl="0">
              <a:lnSpc>
                <a:spcPct val="110000"/>
              </a:lnSpc>
            </a:pPr>
            <a:r>
              <a:rPr lang="es-CR" sz="1300"/>
              <a:t>Funciones mejoradas y especializadas como tarjetas, pestañas, barras de navegación, brindis, etc.</a:t>
            </a:r>
          </a:p>
          <a:p>
            <a:pPr lvl="0" rtl="0">
              <a:lnSpc>
                <a:spcPct val="110000"/>
              </a:lnSpc>
            </a:pPr>
            <a:r>
              <a:rPr lang="es-CR" sz="1300"/>
              <a:t>De uso gratuito y requiere la biblioteca jQuery JavaScript para funcionar correctamente.</a:t>
            </a:r>
          </a:p>
          <a:p>
            <a:pPr lvl="0" rtl="0">
              <a:lnSpc>
                <a:spcPct val="110000"/>
              </a:lnSpc>
            </a:pPr>
            <a:r>
              <a:rPr lang="es-CR" sz="1300"/>
              <a:t>Compatible con todos los navegadores y se puede utilizar para crear componentes web reutilizables.</a:t>
            </a:r>
            <a:endParaRPr lang="es-ES" sz="13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rtlCol="0" anchor="t">
            <a:normAutofit/>
          </a:bodyPr>
          <a:lstStyle/>
          <a:p>
            <a:pPr rtl="0"/>
            <a:r>
              <a:rPr lang="es-ES" dirty="0"/>
              <a:t>Características Principales</a:t>
            </a:r>
          </a:p>
        </p:txBody>
      </p:sp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 rtlCol="0"/>
          <a:lstStyle/>
          <a:p>
            <a:pPr rtl="0"/>
            <a:r>
              <a:rPr lang="es-ES" dirty="0"/>
              <a:t>¿Cómo EMPEZAR?</a:t>
            </a:r>
          </a:p>
        </p:txBody>
      </p:sp>
      <p:pic>
        <p:nvPicPr>
          <p:cNvPr id="6" name="Gráfico 5" descr="Icono de herramientas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2015732"/>
            <a:ext cx="9603275" cy="4754719"/>
          </a:xfrm>
        </p:spPr>
        <p:txBody>
          <a:bodyPr rtlCol="0"/>
          <a:lstStyle/>
          <a:p>
            <a:pPr lvl="0" rtl="0"/>
            <a:r>
              <a:rPr lang="es-CR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Instalación local: puede descargar los archivos materialize.min.css y materialize.min.js en su máquina local e incluirlos en su código HTML.</a:t>
            </a:r>
          </a:p>
          <a:p>
            <a:pPr lvl="0" rtl="0"/>
            <a:r>
              <a:rPr lang="es-CR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Versión basada en CDN: puede incluir los archivos materialize.min.css y materialize.min.js en su código HTML directamente desde Content </a:t>
            </a:r>
            <a:r>
              <a:rPr lang="es-CR" sz="1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Delivery</a:t>
            </a:r>
            <a:r>
              <a:rPr lang="es-CR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Network (CDN).</a:t>
            </a:r>
          </a:p>
          <a:p>
            <a:pPr lvl="0" rtl="0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9ADA6F-62D6-02EA-9300-97A06BC28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388" y="3429000"/>
            <a:ext cx="9053411" cy="32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39561D2-20D5-1C40-1DC7-8B9E4C483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582310"/>
            <a:ext cx="9603275" cy="3884035"/>
          </a:xfrm>
        </p:spPr>
        <p:txBody>
          <a:bodyPr/>
          <a:lstStyle/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Color 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Grid</a:t>
            </a:r>
            <a:r>
              <a:rPr lang="es-CR" sz="18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 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Helpers 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Media </a:t>
            </a: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Pulse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Shadow 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Tables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Transitions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s-CR" sz="1800" b="0" i="0" u="none" strike="noStrike" kern="1200" dirty="0" err="1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Typography</a:t>
            </a:r>
            <a:endParaRPr lang="es-C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s-C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FC2AC5F-2BD9-5561-42A7-B68F6BB9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</a:t>
            </a:r>
            <a:r>
              <a:rPr lang="es-ES" dirty="0" err="1"/>
              <a:t>css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57797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 rtlCol="0"/>
          <a:lstStyle/>
          <a:p>
            <a:pPr rtl="0"/>
            <a:r>
              <a:rPr lang="es-ES" dirty="0"/>
              <a:t>Colores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CR" dirty="0" err="1"/>
              <a:t>Materialize</a:t>
            </a:r>
            <a:r>
              <a:rPr lang="es-CR" dirty="0"/>
              <a:t> admite un amplio conjunto de clases de color. Estas clases de colores están inspiradas y desarrolladas teniendo en cuenta los colores utilizados en marketing, señales de tráfico y notas adhesivas.</a:t>
            </a:r>
            <a:endParaRPr lang="es-ES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600"/>
              </a:spcBef>
            </a:pPr>
            <a:endParaRPr lang="es-E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2D872FB-FBC8-17F8-65F5-1D570867A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39" b="80714" l="15204" r="84184">
                        <a14:foregroundMark x1="31020" y1="17959" x2="20612" y2="32755"/>
                        <a14:foregroundMark x1="20612" y1="32755" x2="23776" y2="51531"/>
                        <a14:foregroundMark x1="23776" y1="51531" x2="32143" y2="67653"/>
                        <a14:foregroundMark x1="32143" y1="67653" x2="51122" y2="78367"/>
                        <a14:foregroundMark x1="51122" y1="78367" x2="68061" y2="72551"/>
                        <a14:foregroundMark x1="68061" y1="72551" x2="75408" y2="53061"/>
                        <a14:foregroundMark x1="75408" y1="53061" x2="72245" y2="31531"/>
                        <a14:foregroundMark x1="72245" y1="31531" x2="60306" y2="20510"/>
                        <a14:foregroundMark x1="60306" y1="20510" x2="46429" y2="18673"/>
                        <a14:foregroundMark x1="46429" y1="18673" x2="40000" y2="35408"/>
                        <a14:foregroundMark x1="40000" y1="35408" x2="42041" y2="45612"/>
                        <a14:foregroundMark x1="42041" y1="45612" x2="42347" y2="45714"/>
                        <a14:foregroundMark x1="52551" y1="67857" x2="64898" y2="48776"/>
                        <a14:foregroundMark x1="64898" y1="48776" x2="75102" y2="50306"/>
                        <a14:foregroundMark x1="75102" y1="50306" x2="81939" y2="43878"/>
                        <a14:foregroundMark x1="81939" y1="43878" x2="84184" y2="54490"/>
                        <a14:foregroundMark x1="84184" y1="54490" x2="83571" y2="54796"/>
                        <a14:foregroundMark x1="66633" y1="16735" x2="38980" y2="13367"/>
                        <a14:foregroundMark x1="38980" y1="13367" x2="36429" y2="14184"/>
                        <a14:foregroundMark x1="17447" y1="31894" x2="16429" y2="37857"/>
                        <a14:foregroundMark x1="17857" y1="29490" x2="17814" y2="29743"/>
                        <a14:foregroundMark x1="16429" y1="37857" x2="20102" y2="52959"/>
                        <a14:foregroundMark x1="20102" y1="52959" x2="23367" y2="59082"/>
                        <a14:foregroundMark x1="17143" y1="34184" x2="16122" y2="42347"/>
                        <a14:foregroundMark x1="16122" y1="42347" x2="17857" y2="53163"/>
                        <a14:foregroundMark x1="17857" y1="53163" x2="20102" y2="58265"/>
                        <a14:foregroundMark x1="20000" y1="41224" x2="40816" y2="49490"/>
                        <a14:foregroundMark x1="40816" y1="49490" x2="43265" y2="58776"/>
                        <a14:foregroundMark x1="41224" y1="75000" x2="50306" y2="79592"/>
                        <a14:foregroundMark x1="50306" y1="79592" x2="55510" y2="79082"/>
                        <a14:foregroundMark x1="42245" y1="12653" x2="52245" y2="11939"/>
                        <a14:foregroundMark x1="35612" y1="15102" x2="23776" y2="21939"/>
                        <a14:foregroundMark x1="19497" y1="31073" x2="16939" y2="36531"/>
                        <a14:foregroundMark x1="23776" y1="21939" x2="19532" y2="30998"/>
                        <a14:foregroundMark x1="16939" y1="36531" x2="19796" y2="60102"/>
                        <a14:foregroundMark x1="15306" y1="45510" x2="15306" y2="45510"/>
                        <a14:foregroundMark x1="41429" y1="80714" x2="41429" y2="80714"/>
                        <a14:backgroundMark x1="17551" y1="30306" x2="17143" y2="31429"/>
                        <a14:backgroundMark x1="17551" y1="29694" x2="17143" y2="31837"/>
                      </a14:backgroundRemoval>
                    </a14:imgEffect>
                  </a14:imgLayer>
                </a14:imgProps>
              </a:ext>
            </a:extLst>
          </a:blip>
          <a:srcRect l="14676" t="10088" r="13904" b="18956"/>
          <a:stretch/>
        </p:blipFill>
        <p:spPr>
          <a:xfrm>
            <a:off x="9058825" y="80416"/>
            <a:ext cx="1365334" cy="1356468"/>
          </a:xfrm>
          <a:prstGeom prst="rect">
            <a:avLst/>
          </a:prstGeom>
        </p:spPr>
      </p:pic>
      <p:graphicFrame>
        <p:nvGraphicFramePr>
          <p:cNvPr id="17" name="Tabla 17">
            <a:extLst>
              <a:ext uri="{FF2B5EF4-FFF2-40B4-BE49-F238E27FC236}">
                <a16:creationId xmlns:a16="http://schemas.microsoft.com/office/drawing/2014/main" id="{FFFB5138-D9EC-0D9C-F51C-C36D1E785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051569"/>
              </p:ext>
            </p:extLst>
          </p:nvPr>
        </p:nvGraphicFramePr>
        <p:xfrm>
          <a:off x="5095874" y="1646239"/>
          <a:ext cx="3753928" cy="408525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76964">
                  <a:extLst>
                    <a:ext uri="{9D8B030D-6E8A-4147-A177-3AD203B41FA5}">
                      <a16:colId xmlns:a16="http://schemas.microsoft.com/office/drawing/2014/main" val="2129237202"/>
                    </a:ext>
                  </a:extLst>
                </a:gridCol>
                <a:gridCol w="1876964">
                  <a:extLst>
                    <a:ext uri="{9D8B030D-6E8A-4147-A177-3AD203B41FA5}">
                      <a16:colId xmlns:a16="http://schemas.microsoft.com/office/drawing/2014/main" val="3570362366"/>
                    </a:ext>
                  </a:extLst>
                </a:gridCol>
              </a:tblGrid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Rojo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Verde azulado 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741616"/>
                  </a:ext>
                </a:extLst>
              </a:tr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Rosa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Naranja intenso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85420"/>
                  </a:ext>
                </a:extLst>
              </a:tr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Púrpura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Naranja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342577"/>
                  </a:ext>
                </a:extLst>
              </a:tr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Morado oscuro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Verde claro 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419862"/>
                  </a:ext>
                </a:extLst>
              </a:tr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Índigo azul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Lima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51880"/>
                  </a:ext>
                </a:extLst>
              </a:tr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Azul claro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Amarillo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363924"/>
                  </a:ext>
                </a:extLst>
              </a:tr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Cian 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Ambar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155677"/>
                  </a:ext>
                </a:extLst>
              </a:tr>
              <a:tr h="427650">
                <a:tc>
                  <a:txBody>
                    <a:bodyPr/>
                    <a:lstStyle/>
                    <a:p>
                      <a:r>
                        <a:rPr lang="es-ES" dirty="0"/>
                        <a:t>Verde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Negro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532641"/>
                  </a:ext>
                </a:extLst>
              </a:tr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Marrón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Blanco 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79971"/>
                  </a:ext>
                </a:extLst>
              </a:tr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Gris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Transparente</a:t>
                      </a:r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405498"/>
                  </a:ext>
                </a:extLst>
              </a:tr>
              <a:tr h="293543">
                <a:tc>
                  <a:txBody>
                    <a:bodyPr/>
                    <a:lstStyle/>
                    <a:p>
                      <a:r>
                        <a:rPr lang="es-ES" dirty="0"/>
                        <a:t>Gris azulado </a:t>
                      </a:r>
                      <a:endParaRPr lang="es-C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469202"/>
                  </a:ext>
                </a:extLst>
              </a:tr>
            </a:tbl>
          </a:graphicData>
        </a:graphic>
      </p:graphicFrame>
      <p:graphicFrame>
        <p:nvGraphicFramePr>
          <p:cNvPr id="18" name="Tabla 18">
            <a:extLst>
              <a:ext uri="{FF2B5EF4-FFF2-40B4-BE49-F238E27FC236}">
                <a16:creationId xmlns:a16="http://schemas.microsoft.com/office/drawing/2014/main" id="{F91B495E-CEC8-0D92-A8B5-A0F7D9056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35358"/>
              </p:ext>
            </p:extLst>
          </p:nvPr>
        </p:nvGraphicFramePr>
        <p:xfrm>
          <a:off x="9454548" y="1799667"/>
          <a:ext cx="1542553" cy="377839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42553">
                  <a:extLst>
                    <a:ext uri="{9D8B030D-6E8A-4147-A177-3AD203B41FA5}">
                      <a16:colId xmlns:a16="http://schemas.microsoft.com/office/drawing/2014/main" val="1732606789"/>
                    </a:ext>
                  </a:extLst>
                </a:gridCol>
              </a:tblGrid>
              <a:tr h="1212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lighten-1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lighten-2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lighten-3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lighten-4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7875"/>
                  </a:ext>
                </a:extLst>
              </a:tr>
              <a:tr h="11622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darken-1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darken-2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darken-3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darken-4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559858"/>
                  </a:ext>
                </a:extLst>
              </a:tr>
              <a:tr h="1376924">
                <a:tc>
                  <a:txBody>
                    <a:bodyPr/>
                    <a:lstStyle/>
                    <a:p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accent-1 </a:t>
                      </a:r>
                    </a:p>
                    <a:p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accent-2 </a:t>
                      </a:r>
                    </a:p>
                    <a:p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accent-3 </a:t>
                      </a:r>
                    </a:p>
                    <a:p>
                      <a:r>
                        <a:rPr lang="es-CR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accent-4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337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6D7D6-ED75-C27F-97AA-467D445E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con colores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715DA4-3513-F5AE-B63D-B17F0B99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79" y="1973024"/>
            <a:ext cx="7390101" cy="33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9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C6CCC94-14B4-06C7-F436-42FD7F82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Resultado: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96FCB5-CFA6-0A4F-4618-52BEF4D4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39" y="1684706"/>
            <a:ext cx="10788703" cy="38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48070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60958849_TF66921596_Win32" id="{3EA53454-9C12-4E40-989F-75E6F2350DB8}" vid="{03C001E6-8EDC-4834-A6BF-4FA6273B391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 invención</Template>
  <TotalTime>599</TotalTime>
  <Words>496</Words>
  <Application>Microsoft Office PowerPoint</Application>
  <PresentationFormat>Panorámica</PresentationFormat>
  <Paragraphs>176</Paragraphs>
  <Slides>32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Arial</vt:lpstr>
      <vt:lpstr>Calibri</vt:lpstr>
      <vt:lpstr>Gill Sans MT</vt:lpstr>
      <vt:lpstr>Times New Roman</vt:lpstr>
      <vt:lpstr>Galería</vt:lpstr>
      <vt:lpstr>MaterIALIZE</vt:lpstr>
      <vt:lpstr>Agenda </vt:lpstr>
      <vt:lpstr>¿Qué es Materialize? </vt:lpstr>
      <vt:lpstr>Características Principales</vt:lpstr>
      <vt:lpstr>¿Cómo EMPEZAR?</vt:lpstr>
      <vt:lpstr> css</vt:lpstr>
      <vt:lpstr>Colores</vt:lpstr>
      <vt:lpstr>Ejemplo con colores</vt:lpstr>
      <vt:lpstr>Resultado:</vt:lpstr>
      <vt:lpstr>Tablas  </vt:lpstr>
      <vt:lpstr>HELPERS</vt:lpstr>
      <vt:lpstr>Helpers para ajustar según tipo de     Pantalla</vt:lpstr>
      <vt:lpstr>mEDIA(imágenes)</vt:lpstr>
      <vt:lpstr>Presentación de PowerPoint</vt:lpstr>
      <vt:lpstr>sHADOWS</vt:lpstr>
      <vt:lpstr>Presentación de PowerPoint</vt:lpstr>
      <vt:lpstr>                             Navbar</vt:lpstr>
      <vt:lpstr>Componentes</vt:lpstr>
      <vt:lpstr>Preloader - Precargador</vt:lpstr>
      <vt:lpstr>Floating Action Button- Botón Flotante </vt:lpstr>
      <vt:lpstr>Resultado:</vt:lpstr>
      <vt:lpstr>Javascript</vt:lpstr>
      <vt:lpstr>carousel</vt:lpstr>
      <vt:lpstr>Resultado:</vt:lpstr>
      <vt:lpstr>DropDown</vt:lpstr>
      <vt:lpstr>Resultado:</vt:lpstr>
      <vt:lpstr>TABS-pESTAÑAS</vt:lpstr>
      <vt:lpstr>Resultado:</vt:lpstr>
      <vt:lpstr>Forms-Formularios</vt:lpstr>
      <vt:lpstr>Switches </vt:lpstr>
      <vt:lpstr>Mobile</vt:lpstr>
      <vt:lpstr>Gracias por su atención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MaterIALIZE</dc:title>
  <dc:creator>Mariel Rojas Sanchez</dc:creator>
  <cp:lastModifiedBy>Mariel Rojas Sanchez</cp:lastModifiedBy>
  <cp:revision>4</cp:revision>
  <dcterms:created xsi:type="dcterms:W3CDTF">2023-04-18T01:15:16Z</dcterms:created>
  <dcterms:modified xsi:type="dcterms:W3CDTF">2023-04-18T23:43:54Z</dcterms:modified>
</cp:coreProperties>
</file>